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355" r:id="rId3"/>
    <p:sldId id="264" r:id="rId4"/>
    <p:sldId id="357" r:id="rId5"/>
    <p:sldId id="356" r:id="rId6"/>
    <p:sldId id="358" r:id="rId7"/>
    <p:sldId id="345" r:id="rId8"/>
    <p:sldId id="359" r:id="rId9"/>
    <p:sldId id="360" r:id="rId10"/>
    <p:sldId id="353" r:id="rId11"/>
    <p:sldId id="3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85"/>
    <p:restoredTop sz="94696"/>
  </p:normalViewPr>
  <p:slideViewPr>
    <p:cSldViewPr snapToGrid="0" snapToObjects="1">
      <p:cViewPr varScale="1">
        <p:scale>
          <a:sx n="96" d="100"/>
          <a:sy n="96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9069-6DB0-1346-8048-0E4FAE7A8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5BC24-28F0-7D40-BA35-B06FF82C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E38DA-1D00-D447-A759-2D43130E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1DC4-64C1-2243-A0FF-367A4D3A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A075-E48E-7D43-BCF9-0FEAF881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462D-43A6-F940-847A-12A9418C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857FC-641A-4346-A074-64D0ACD95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FE5AC-1CFB-3D44-9265-BA4EF5E8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26FC8-C028-9A49-8403-4EB2A3D8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5AC-6B85-254E-B265-279FAF06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5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561E4-CEA8-BB41-B8FA-0CFDC76D0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5182-3C3E-4748-9B9A-4C8C74674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930FB-D15D-C440-8FC5-FB41B486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722E-1032-0C45-91FD-56F52917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3031-A227-2C4E-A5F1-53483693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F2A5-98B3-204F-8682-6C3FF1FE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E562-23FF-874C-B188-906D02EBF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8DD9D-3D3A-2949-9022-820D22D6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40566-5D9D-E04F-B783-02C767EA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527FF-767D-C342-B327-5CD6DD3B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5A62-2102-5D43-9377-4E404305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50AD-E5F9-0A47-9B40-A20F631F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13BAE-EBA6-334A-A867-6562BCC8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A3E3F-775A-D94B-BA86-79EF792B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3B41-7205-1849-A1C7-BCC1D13D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4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25BB-AAF6-B548-A843-A8ACC57D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F000-5DE2-F244-A69A-106319984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DCD25-670A-B643-80B4-98D013DB7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B184-4560-F94C-AC8A-3D0AF1F5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399CB-BB5E-514B-ACF2-B3191C05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9188-B1F4-C544-BBD8-FB4D8B6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00B4-D777-894E-9B40-E22CA92F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5006-1E05-8847-9DEB-71D8D133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3BB8-91E4-B444-A9FB-F6F8DACD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511EC-AC35-9443-86DC-A725DB39A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00962-C309-7044-9C85-8F14ABC1D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A94C01-70EE-B54A-BCF1-77D0EA6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20A7E-C9BF-BB4E-8380-5816B680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6034E-BFD8-6048-9384-519688F8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A873-E0D5-324E-B6DE-EDBF2D34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885C8-EB53-EB41-A4E1-6C39EB99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AA523-7834-0C44-9D67-43575604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E134F-510C-A84F-8B35-9F50245A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DA98C-F98F-5247-A222-53D4BAE0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77541-CAB8-354F-AE08-461DA06C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D085-9F3F-2049-B545-33C57E29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62CC-F9F9-194E-AF54-50EE2EB5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3CBD-8D91-3D4A-A9D7-99CDB6B54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F60C-8072-B947-A532-81A5EA2A8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15FE1-947C-744C-8A30-4ED2D92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C66EE-C74F-DA44-8778-117527E5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DA574-DEA5-6F4A-B9D9-AE048F4C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6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CBA6-7BCB-9040-A5CD-8224EBEC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3AE47-46FB-E54D-AC2F-8CE71030A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445F3-ACE2-3B45-B9E6-4ADA5228B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155EF-87A4-2143-9F13-707A4724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0E5D-DB4F-2846-8455-BDF12947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77F12-0004-7F47-B2CD-3C7F18BE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1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80778-95F1-B147-BBBF-6C696CF0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AA4E-E0A5-BD47-96FE-D0D36A07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D613-61AA-CC4A-B633-5B4E5DFF3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07D29-3B7E-5D4D-85A8-82C91ED8015E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3FD5A-BB52-DA4B-A1C9-FAB68057D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F7CB-C93E-D440-9A9D-386E5C95C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42433-EC7F-2741-9BF7-9A9D5EC5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2.png"/><Relationship Id="rId7" Type="http://schemas.openxmlformats.org/officeDocument/2006/relationships/hyperlink" Target="https://www.huntresearchgroup.org.uk/movies/water_rotation_animation.gi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openxmlformats.org/officeDocument/2006/relationships/hyperlink" Target="https://bestanimations.com/Science/Chemistry/molecules/3-molecules-vibrating.GIF" TargetMode="External"/><Relationship Id="rId4" Type="http://schemas.openxmlformats.org/officeDocument/2006/relationships/image" Target="../media/image210.png"/><Relationship Id="rId9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130.png"/><Relationship Id="rId7" Type="http://schemas.openxmlformats.org/officeDocument/2006/relationships/hyperlink" Target="https://external-content.duckduckgo.com/iu/?u=https%3A%2F%2Fi.gifer.com%2FXeq6.gif&amp;f=1&amp;nofb=1&amp;ipt=b5527618d4d006847e90e1d124a21e0a03503aa3a04aaa78c4943448748d3e09&amp;ipo=imag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hyperlink" Target="https://www.huntresearchgroup.org.uk/movies/water_rotation_animation.gif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hyperlink" Target="https://external-content.duckduckgo.com/iu/?u=https%3A%2F%2Fi.gifer.com%2FXeq6.gif&amp;f=1&amp;nofb=1&amp;ipt=b5527618d4d006847e90e1d124a21e0a03503aa3a04aaa78c4943448748d3e09&amp;ipo=images" TargetMode="Externa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0.png"/><Relationship Id="rId7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Recap: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is a measure of a system’s energy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572E7F1-79B0-A977-8DB5-5CEF5A19980B}"/>
              </a:ext>
            </a:extLst>
          </p:cNvPr>
          <p:cNvGrpSpPr>
            <a:grpSpLocks noChangeAspect="1"/>
          </p:cNvGrpSpPr>
          <p:nvPr/>
        </p:nvGrpSpPr>
        <p:grpSpPr>
          <a:xfrm>
            <a:off x="82806" y="1474103"/>
            <a:ext cx="5073942" cy="4007678"/>
            <a:chOff x="2327565" y="1135833"/>
            <a:chExt cx="6096000" cy="4814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F88D4-CB57-8CA3-0373-83B87A0E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565" y="1135833"/>
              <a:ext cx="6096000" cy="4814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6B4B20-736C-2498-98FA-7F20A89EC7BA}"/>
                    </a:ext>
                  </a:extLst>
                </p:cNvPr>
                <p:cNvSpPr txBox="1"/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365CC7-20A1-9014-65C6-51A2C2D6F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099" r="-6593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743CB0-16BE-A9C8-E328-E97BB8EDC221}"/>
              </a:ext>
            </a:extLst>
          </p:cNvPr>
          <p:cNvGrpSpPr/>
          <p:nvPr/>
        </p:nvGrpSpPr>
        <p:grpSpPr>
          <a:xfrm>
            <a:off x="4849092" y="3992799"/>
            <a:ext cx="7190508" cy="2483373"/>
            <a:chOff x="4849092" y="3992799"/>
            <a:chExt cx="7190508" cy="2483373"/>
          </a:xfrm>
        </p:grpSpPr>
        <p:pic>
          <p:nvPicPr>
            <p:cNvPr id="1026" name="Picture 2" descr="Chemical Bonding Gif">
              <a:hlinkClick r:id="rId5"/>
              <a:extLst>
                <a:ext uri="{FF2B5EF4-FFF2-40B4-BE49-F238E27FC236}">
                  <a16:creationId xmlns:a16="http://schemas.microsoft.com/office/drawing/2014/main" id="{DC8552EE-F9E4-25CF-D52D-4C2C8ECA8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1864" y="5014518"/>
              <a:ext cx="4384963" cy="14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4C5D97-9512-92C2-6B10-D9DB8AA3D667}"/>
                </a:ext>
              </a:extLst>
            </p:cNvPr>
            <p:cNvSpPr txBox="1"/>
            <p:nvPr/>
          </p:nvSpPr>
          <p:spPr>
            <a:xfrm>
              <a:off x="4849092" y="3992799"/>
              <a:ext cx="719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There’s also </a:t>
              </a:r>
              <a:r>
                <a:rPr lang="en-US" sz="2400" b="1" dirty="0"/>
                <a:t>vibrational </a:t>
              </a:r>
              <a:r>
                <a:rPr lang="en-US" sz="2400" dirty="0"/>
                <a:t>motion, in which </a:t>
              </a:r>
              <a:r>
                <a:rPr lang="en-US" sz="2400" b="1" dirty="0"/>
                <a:t>kinetic energy</a:t>
              </a:r>
              <a:r>
                <a:rPr lang="en-US" sz="2400" dirty="0"/>
                <a:t> and </a:t>
              </a:r>
              <a:r>
                <a:rPr lang="en-US" sz="2400" b="1" dirty="0"/>
                <a:t>potential energy </a:t>
              </a:r>
              <a:r>
                <a:rPr lang="en-US" sz="2400" dirty="0"/>
                <a:t>are constantly trading off.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791999-50DD-D277-23FC-A2CBA7A71E1B}"/>
              </a:ext>
            </a:extLst>
          </p:cNvPr>
          <p:cNvSpPr txBox="1"/>
          <p:nvPr/>
        </p:nvSpPr>
        <p:spPr>
          <a:xfrm>
            <a:off x="4849092" y="1612879"/>
            <a:ext cx="719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There’s </a:t>
            </a:r>
            <a:r>
              <a:rPr lang="en-US" sz="2400" b="1" dirty="0"/>
              <a:t>translational and</a:t>
            </a:r>
            <a:r>
              <a:rPr lang="en-US" sz="2400" dirty="0"/>
              <a:t> </a:t>
            </a:r>
            <a:r>
              <a:rPr lang="en-US" sz="2400" b="1" dirty="0"/>
              <a:t>rotational</a:t>
            </a:r>
            <a:r>
              <a:rPr lang="en-US" sz="2400" dirty="0"/>
              <a:t> motion, which is all </a:t>
            </a:r>
            <a:r>
              <a:rPr lang="en-US" sz="2400" b="1" dirty="0"/>
              <a:t>kinetic energy</a:t>
            </a:r>
            <a:r>
              <a:rPr lang="en-US" sz="2400" dirty="0"/>
              <a:t>: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5BAE7-0E30-D919-7817-A6FD1678BE9F}"/>
              </a:ext>
            </a:extLst>
          </p:cNvPr>
          <p:cNvSpPr txBox="1"/>
          <p:nvPr/>
        </p:nvSpPr>
        <p:spPr>
          <a:xfrm>
            <a:off x="4849092" y="709565"/>
            <a:ext cx="719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energy in a sample (say, a mole of gas) can take various forms:</a:t>
            </a:r>
          </a:p>
        </p:txBody>
      </p:sp>
      <p:pic>
        <p:nvPicPr>
          <p:cNvPr id="1028" name="Picture 4" descr="Liquid Molecules Gif">
            <a:hlinkClick r:id="rId7"/>
            <a:extLst>
              <a:ext uri="{FF2B5EF4-FFF2-40B4-BE49-F238E27FC236}">
                <a16:creationId xmlns:a16="http://schemas.microsoft.com/office/drawing/2014/main" id="{D3F4F318-696B-2AAF-B786-7C0877CDB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443876"/>
            <a:ext cx="121920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9A3F7EE-E206-5D89-7730-6FA11C2A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702" y="2431212"/>
            <a:ext cx="1166781" cy="11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1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Now … what can we learn from the fact that the other two don’t have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2F8B44C-4BA6-91C9-A986-043CE867D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0808" r="11626" b="13131"/>
          <a:stretch/>
        </p:blipFill>
        <p:spPr bwMode="auto">
          <a:xfrm>
            <a:off x="1413164" y="3429000"/>
            <a:ext cx="3167859" cy="23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CE6E721-1C99-CDC0-B49E-E42ED38C1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233" r="16632" b="17575"/>
          <a:stretch/>
        </p:blipFill>
        <p:spPr bwMode="auto">
          <a:xfrm>
            <a:off x="1290328" y="1110797"/>
            <a:ext cx="2691366" cy="20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BA114-E12F-BE0E-EB89-CAB04F2DD59D}"/>
                  </a:ext>
                </a:extLst>
              </p:cNvPr>
              <p:cNvSpPr txBox="1"/>
              <p:nvPr/>
            </p:nvSpPr>
            <p:spPr>
              <a:xfrm>
                <a:off x="246128" y="1734478"/>
                <a:ext cx="754653" cy="352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BA114-E12F-BE0E-EB89-CAB04F2DD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8" y="1734478"/>
                <a:ext cx="754653" cy="352692"/>
              </a:xfrm>
              <a:prstGeom prst="rect">
                <a:avLst/>
              </a:prstGeom>
              <a:blipFill>
                <a:blip r:embed="rId5"/>
                <a:stretch>
                  <a:fillRect l="-1667" r="-60000" b="-5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9BACDB-B335-FAD0-59C7-F4776D0C026C}"/>
                  </a:ext>
                </a:extLst>
              </p:cNvPr>
              <p:cNvSpPr txBox="1"/>
              <p:nvPr/>
            </p:nvSpPr>
            <p:spPr>
              <a:xfrm>
                <a:off x="246128" y="4112998"/>
                <a:ext cx="777780" cy="315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9BACDB-B335-FAD0-59C7-F4776D0C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8" y="4112998"/>
                <a:ext cx="777780" cy="315105"/>
              </a:xfrm>
              <a:prstGeom prst="rect">
                <a:avLst/>
              </a:prstGeom>
              <a:blipFill>
                <a:blip r:embed="rId6"/>
                <a:stretch>
                  <a:fillRect l="-1613" r="-70968" b="-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5360D5BC-C3C1-C62C-4739-0C2CA0B2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t="22424" r="19818" b="13939"/>
          <a:stretch/>
        </p:blipFill>
        <p:spPr bwMode="auto">
          <a:xfrm>
            <a:off x="4696689" y="1110797"/>
            <a:ext cx="2760133" cy="22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0B8CE9A-4916-C471-C272-F5933F610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6" t="21818" r="18755" b="11718"/>
          <a:stretch/>
        </p:blipFill>
        <p:spPr bwMode="auto">
          <a:xfrm>
            <a:off x="4696689" y="3488914"/>
            <a:ext cx="2923309" cy="25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4FAB29E-6B6D-1FF5-B951-2C783C23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25292" r="19211" b="15356"/>
          <a:stretch/>
        </p:blipFill>
        <p:spPr bwMode="auto">
          <a:xfrm>
            <a:off x="8179014" y="1113228"/>
            <a:ext cx="3171141" cy="22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483AF054-80F9-AE1F-776D-078700DB5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t="20000" r="14053" b="10505"/>
          <a:stretch/>
        </p:blipFill>
        <p:spPr bwMode="auto">
          <a:xfrm>
            <a:off x="8326460" y="3429000"/>
            <a:ext cx="3228230" cy="27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6E5AC-4957-C29A-40C8-BD80DAA60968}"/>
              </a:ext>
            </a:extLst>
          </p:cNvPr>
          <p:cNvSpPr txBox="1"/>
          <p:nvPr/>
        </p:nvSpPr>
        <p:spPr>
          <a:xfrm>
            <a:off x="1262737" y="5901769"/>
            <a:ext cx="316785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Constant slope in the temperature direction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7B29C-AEA5-60DE-3EAE-03CD5301258D}"/>
              </a:ext>
            </a:extLst>
          </p:cNvPr>
          <p:cNvSpPr txBox="1"/>
          <p:nvPr/>
        </p:nvSpPr>
        <p:spPr>
          <a:xfrm>
            <a:off x="4696689" y="6086434"/>
            <a:ext cx="716280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slope in the temperature direction </a:t>
            </a:r>
          </a:p>
        </p:txBody>
      </p:sp>
    </p:spTree>
    <p:extLst>
      <p:ext uri="{BB962C8B-B14F-4D97-AF65-F5344CB8AC3E}">
        <p14:creationId xmlns:p14="http://schemas.microsoft.com/office/powerpoint/2010/main" val="238125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AE442-97A8-D87C-133F-D7483DD2D8A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To understand these, we have to understand how molecules </a:t>
            </a:r>
            <a:r>
              <a:rPr lang="en-US" sz="2400" b="1" i="1" dirty="0"/>
              <a:t>vibrate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F8B44C-4BA6-91C9-A986-043CE867D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0808" r="11626" b="13131"/>
          <a:stretch/>
        </p:blipFill>
        <p:spPr bwMode="auto">
          <a:xfrm>
            <a:off x="1413164" y="3429000"/>
            <a:ext cx="3167859" cy="23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CE6E721-1C99-CDC0-B49E-E42ED38C1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3" t="23233" r="16632" b="17575"/>
          <a:stretch/>
        </p:blipFill>
        <p:spPr bwMode="auto">
          <a:xfrm>
            <a:off x="1290328" y="1110797"/>
            <a:ext cx="2691366" cy="20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BA114-E12F-BE0E-EB89-CAB04F2DD59D}"/>
                  </a:ext>
                </a:extLst>
              </p:cNvPr>
              <p:cNvSpPr txBox="1"/>
              <p:nvPr/>
            </p:nvSpPr>
            <p:spPr>
              <a:xfrm>
                <a:off x="246128" y="1734478"/>
                <a:ext cx="754653" cy="352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BA114-E12F-BE0E-EB89-CAB04F2DD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8" y="1734478"/>
                <a:ext cx="754653" cy="352692"/>
              </a:xfrm>
              <a:prstGeom prst="rect">
                <a:avLst/>
              </a:prstGeom>
              <a:blipFill>
                <a:blip r:embed="rId4"/>
                <a:stretch>
                  <a:fillRect l="-1667" r="-60000" b="-5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9BACDB-B335-FAD0-59C7-F4776D0C026C}"/>
                  </a:ext>
                </a:extLst>
              </p:cNvPr>
              <p:cNvSpPr txBox="1"/>
              <p:nvPr/>
            </p:nvSpPr>
            <p:spPr>
              <a:xfrm>
                <a:off x="246128" y="4112998"/>
                <a:ext cx="777780" cy="315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9BACDB-B335-FAD0-59C7-F4776D0C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8" y="4112998"/>
                <a:ext cx="777780" cy="315105"/>
              </a:xfrm>
              <a:prstGeom prst="rect">
                <a:avLst/>
              </a:prstGeom>
              <a:blipFill>
                <a:blip r:embed="rId5"/>
                <a:stretch>
                  <a:fillRect l="-1613" r="-70968" b="-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5360D5BC-C3C1-C62C-4739-0C2CA0B2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t="22424" r="19818" b="13939"/>
          <a:stretch/>
        </p:blipFill>
        <p:spPr bwMode="auto">
          <a:xfrm>
            <a:off x="4696689" y="1110797"/>
            <a:ext cx="2760133" cy="22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0B8CE9A-4916-C471-C272-F5933F610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6" t="21818" r="18755" b="11718"/>
          <a:stretch/>
        </p:blipFill>
        <p:spPr bwMode="auto">
          <a:xfrm>
            <a:off x="4696689" y="3488914"/>
            <a:ext cx="2923309" cy="25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4FAB29E-6B6D-1FF5-B951-2C783C23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25292" r="19211" b="15356"/>
          <a:stretch/>
        </p:blipFill>
        <p:spPr bwMode="auto">
          <a:xfrm>
            <a:off x="8179014" y="1113228"/>
            <a:ext cx="3171141" cy="22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483AF054-80F9-AE1F-776D-078700DB5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t="20000" r="14053" b="10505"/>
          <a:stretch/>
        </p:blipFill>
        <p:spPr bwMode="auto">
          <a:xfrm>
            <a:off x="8326460" y="3429000"/>
            <a:ext cx="3228230" cy="27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6E5AC-4957-C29A-40C8-BD80DAA60968}"/>
              </a:ext>
            </a:extLst>
          </p:cNvPr>
          <p:cNvSpPr txBox="1"/>
          <p:nvPr/>
        </p:nvSpPr>
        <p:spPr>
          <a:xfrm>
            <a:off x="1262737" y="5901769"/>
            <a:ext cx="316785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Constant slope in the temperature direction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7B29C-AEA5-60DE-3EAE-03CD5301258D}"/>
              </a:ext>
            </a:extLst>
          </p:cNvPr>
          <p:cNvSpPr txBox="1"/>
          <p:nvPr/>
        </p:nvSpPr>
        <p:spPr>
          <a:xfrm>
            <a:off x="4696689" y="6086434"/>
            <a:ext cx="716280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slope in the temperature direction </a:t>
            </a:r>
          </a:p>
        </p:txBody>
      </p:sp>
    </p:spTree>
    <p:extLst>
      <p:ext uri="{BB962C8B-B14F-4D97-AF65-F5344CB8AC3E}">
        <p14:creationId xmlns:p14="http://schemas.microsoft.com/office/powerpoint/2010/main" val="33015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268233" y="753762"/>
                <a:ext cx="11655533" cy="2261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Equipartition Theorem </a:t>
                </a:r>
                <a:r>
                  <a:rPr lang="en-US" sz="2400" dirty="0">
                    <a:solidFill>
                      <a:schemeClr val="tx1"/>
                    </a:solidFill>
                  </a:rPr>
                  <a:t>says, for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each degree of freedom</a:t>
                </a:r>
                <a:r>
                  <a:rPr lang="en-US" sz="2400" dirty="0">
                    <a:solidFill>
                      <a:schemeClr val="tx1"/>
                    </a:solidFill>
                  </a:rPr>
                  <a:t>, a molecule’s average energy is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Boltzmann’s constant, 1.38 x 10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-23</a:t>
                </a:r>
                <a:r>
                  <a:rPr lang="en-US" sz="2400" dirty="0">
                    <a:solidFill>
                      <a:schemeClr val="tx1"/>
                    </a:solidFill>
                  </a:rPr>
                  <a:t> J/K.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3" y="753762"/>
                <a:ext cx="11655533" cy="2261132"/>
              </a:xfrm>
              <a:prstGeom prst="rect">
                <a:avLst/>
              </a:prstGeom>
              <a:blipFill>
                <a:blip r:embed="rId2"/>
                <a:stretch>
                  <a:fillRect l="-871" t="-2235" r="-1198" b="-5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C74F6A80-D544-CB47-B997-022B5668BC53}"/>
              </a:ext>
            </a:extLst>
          </p:cNvPr>
          <p:cNvSpPr/>
          <p:nvPr/>
        </p:nvSpPr>
        <p:spPr>
          <a:xfrm>
            <a:off x="3370507" y="3974883"/>
            <a:ext cx="512064" cy="499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D6799E-3984-B541-825C-648DF4BF6822}"/>
              </a:ext>
            </a:extLst>
          </p:cNvPr>
          <p:cNvCxnSpPr/>
          <p:nvPr/>
        </p:nvCxnSpPr>
        <p:spPr>
          <a:xfrm flipH="1">
            <a:off x="2414016" y="4669536"/>
            <a:ext cx="585216" cy="4511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29B3B-01FC-374E-960B-0790B1B4E500}"/>
              </a:ext>
            </a:extLst>
          </p:cNvPr>
          <p:cNvCxnSpPr>
            <a:cxnSpLocks/>
          </p:cNvCxnSpPr>
          <p:nvPr/>
        </p:nvCxnSpPr>
        <p:spPr>
          <a:xfrm flipV="1">
            <a:off x="3001264" y="3810000"/>
            <a:ext cx="0" cy="85953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1F3B4C-AA10-844C-B601-5A9A68D4444B}"/>
              </a:ext>
            </a:extLst>
          </p:cNvPr>
          <p:cNvCxnSpPr>
            <a:cxnSpLocks/>
          </p:cNvCxnSpPr>
          <p:nvPr/>
        </p:nvCxnSpPr>
        <p:spPr>
          <a:xfrm>
            <a:off x="2999232" y="4672729"/>
            <a:ext cx="8833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1F9039-DE3D-8C80-7093-5E19B272A431}"/>
                  </a:ext>
                </a:extLst>
              </p:cNvPr>
              <p:cNvSpPr/>
              <p:nvPr/>
            </p:nvSpPr>
            <p:spPr>
              <a:xfrm>
                <a:off x="4251812" y="3073505"/>
                <a:ext cx="7940181" cy="35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Since atoms and molecules can usually move in any of three directions, E</a:t>
                </a:r>
                <a:r>
                  <a:rPr lang="en-US" sz="2400" dirty="0">
                    <a:solidFill>
                      <a:schemeClr val="tx1"/>
                    </a:solidFill>
                  </a:rPr>
                  <a:t>quipartition says they will have </a:t>
                </a:r>
                <a:r>
                  <a:rPr lang="en-US" sz="2400" dirty="0"/>
                  <a:t>a</a:t>
                </a:r>
                <a:r>
                  <a:rPr lang="en-US" sz="2400" dirty="0">
                    <a:solidFill>
                      <a:schemeClr val="tx1"/>
                    </a:solidFill>
                  </a:rPr>
                  <a:t>n average translational energy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Does that result look familiar to you? YEAH! We already showed that a Maxwell distribution of speeds leads to the same result: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1F9039-DE3D-8C80-7093-5E19B272A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812" y="3073505"/>
                <a:ext cx="7940181" cy="3531544"/>
              </a:xfrm>
              <a:prstGeom prst="rect">
                <a:avLst/>
              </a:prstGeom>
              <a:blipFill>
                <a:blip r:embed="rId3"/>
                <a:stretch>
                  <a:fillRect l="-1116" t="-1071" b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04220-B984-31AB-0330-99DF9D1A300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Predicting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from the Equipartition Theorem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04220-B984-31AB-0330-99DF9D1A3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00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795160" y="1336858"/>
                <a:ext cx="10787240" cy="4037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We’ve said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is an “</a:t>
                </a:r>
                <a:r>
                  <a:rPr lang="en-US" sz="2400" b="1" dirty="0"/>
                  <a:t>extensive</a:t>
                </a:r>
                <a:r>
                  <a:rPr lang="en-US" sz="2400" dirty="0"/>
                  <a:t>” function.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! </a:t>
                </a:r>
                <a:r>
                  <a:rPr lang="en-US" sz="2400" dirty="0"/>
                  <a:t>We can use that now:</a:t>
                </a:r>
                <a:endParaRPr lang="en-US" sz="2400" i="1" dirty="0"/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translational energy for 1 molecule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 × 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translational energy for 2 molecules</a:t>
                </a:r>
              </a:p>
              <a:p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𝑹𝑻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translational energy for 1 mole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moles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60" y="1336858"/>
                <a:ext cx="10787240" cy="4037708"/>
              </a:xfrm>
              <a:prstGeom prst="rect">
                <a:avLst/>
              </a:prstGeom>
              <a:blipFill>
                <a:blip r:embed="rId2"/>
                <a:stretch>
                  <a:fillRect l="-823" t="-1254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70C5306-286C-46AA-39F6-9843A7943F6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Scaling up using the principle of extensivity</a:t>
            </a:r>
          </a:p>
        </p:txBody>
      </p:sp>
    </p:spTree>
    <p:extLst>
      <p:ext uri="{BB962C8B-B14F-4D97-AF65-F5344CB8AC3E}">
        <p14:creationId xmlns:p14="http://schemas.microsoft.com/office/powerpoint/2010/main" val="233070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Our graphs clearly show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going up with increasing temperature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572E7F1-79B0-A977-8DB5-5CEF5A19980B}"/>
              </a:ext>
            </a:extLst>
          </p:cNvPr>
          <p:cNvGrpSpPr>
            <a:grpSpLocks noChangeAspect="1"/>
          </p:cNvGrpSpPr>
          <p:nvPr/>
        </p:nvGrpSpPr>
        <p:grpSpPr>
          <a:xfrm>
            <a:off x="3860052" y="1516109"/>
            <a:ext cx="5073942" cy="4007678"/>
            <a:chOff x="2327565" y="1135833"/>
            <a:chExt cx="6096000" cy="4814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F88D4-CB57-8CA3-0373-83B87A0E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565" y="1135833"/>
              <a:ext cx="6096000" cy="4814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6B4B20-736C-2498-98FA-7F20A89EC7BA}"/>
                    </a:ext>
                  </a:extLst>
                </p:cNvPr>
                <p:cNvSpPr txBox="1"/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365CC7-20A1-9014-65C6-51A2C2D6F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099" r="-6593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844926-9475-9EA9-32A8-689B12EA01B1}"/>
              </a:ext>
            </a:extLst>
          </p:cNvPr>
          <p:cNvSpPr txBox="1"/>
          <p:nvPr/>
        </p:nvSpPr>
        <p:spPr>
          <a:xfrm>
            <a:off x="8803711" y="3751527"/>
            <a:ext cx="271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Faster at high 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59C42-8BA8-BEE2-A40A-6A32A7DF9D6E}"/>
              </a:ext>
            </a:extLst>
          </p:cNvPr>
          <p:cNvSpPr txBox="1"/>
          <p:nvPr/>
        </p:nvSpPr>
        <p:spPr>
          <a:xfrm>
            <a:off x="1603617" y="3982360"/>
            <a:ext cx="215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Slower at low 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5C311-3E8B-8AF4-B4C3-4C0EEC6F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31" y="4387137"/>
            <a:ext cx="2540000" cy="227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F5EAD-0192-A1AF-46E7-1AD90494A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226" y="4444025"/>
            <a:ext cx="2540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B65EDA-8AD0-DB79-1D8F-D7EA07FDBA04}"/>
              </a:ext>
            </a:extLst>
          </p:cNvPr>
          <p:cNvGrpSpPr/>
          <p:nvPr/>
        </p:nvGrpSpPr>
        <p:grpSpPr>
          <a:xfrm>
            <a:off x="31146" y="4119232"/>
            <a:ext cx="6278800" cy="2259598"/>
            <a:chOff x="7344449" y="4167921"/>
            <a:chExt cx="6278800" cy="2259598"/>
          </a:xfrm>
        </p:grpSpPr>
        <p:pic>
          <p:nvPicPr>
            <p:cNvPr id="2050" name="Picture 2" descr="260h [licensed for non-commercial use only] / Vibrational and Rotational Spectroscopy">
              <a:extLst>
                <a:ext uri="{FF2B5EF4-FFF2-40B4-BE49-F238E27FC236}">
                  <a16:creationId xmlns:a16="http://schemas.microsoft.com/office/drawing/2014/main" id="{F1191DAB-165D-8B40-8779-0838ED668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449" y="4421377"/>
              <a:ext cx="2395296" cy="2006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8BDA-F80C-B04A-AEA9-9AE3C72A7EE5}"/>
                </a:ext>
              </a:extLst>
            </p:cNvPr>
            <p:cNvSpPr txBox="1"/>
            <p:nvPr/>
          </p:nvSpPr>
          <p:spPr>
            <a:xfrm>
              <a:off x="9525799" y="4167921"/>
              <a:ext cx="40974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Nonlinear molecules can rotate in </a:t>
              </a:r>
              <a:r>
                <a:rPr lang="en-US" sz="2400" b="1" dirty="0"/>
                <a:t>three</a:t>
              </a:r>
              <a:r>
                <a:rPr lang="en-US" sz="2400" dirty="0"/>
                <a:t> distinct directions ( called </a:t>
              </a:r>
              <a:r>
                <a:rPr lang="en-US" sz="2400" b="1" dirty="0"/>
                <a:t>principal axes</a:t>
              </a:r>
              <a:r>
                <a:rPr lang="en-US" sz="2400" dirty="0"/>
                <a:t>),</a:t>
              </a:r>
              <a:r>
                <a:rPr lang="en-US" sz="2400" b="1" dirty="0"/>
                <a:t> </a:t>
              </a:r>
              <a:r>
                <a:rPr lang="en-US" sz="2400" dirty="0"/>
                <a:t>so </a:t>
              </a:r>
              <a:r>
                <a:rPr lang="en-US" sz="2400" b="1" dirty="0"/>
                <a:t>three</a:t>
              </a:r>
              <a:r>
                <a:rPr lang="en-US" sz="2400" dirty="0"/>
                <a:t> rotational degrees of freedom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255B1-9EEF-FC49-B8A9-DCEADB1CDAA2}"/>
                  </a:ext>
                </a:extLst>
              </p:cNvPr>
              <p:cNvSpPr txBox="1"/>
              <p:nvPr/>
            </p:nvSpPr>
            <p:spPr>
              <a:xfrm>
                <a:off x="6096000" y="4726780"/>
                <a:ext cx="258544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255B1-9EEF-FC49-B8A9-DCEADB1CD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26780"/>
                <a:ext cx="2585441" cy="783804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05AE442-97A8-D87C-133F-D7483DD2D8A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But molecules have more ways to soak up energy than just translational kinetic energy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DE24EB-3D5E-286F-9467-39732CC65E04}"/>
              </a:ext>
            </a:extLst>
          </p:cNvPr>
          <p:cNvGrpSpPr/>
          <p:nvPr/>
        </p:nvGrpSpPr>
        <p:grpSpPr>
          <a:xfrm>
            <a:off x="279335" y="2234019"/>
            <a:ext cx="6214230" cy="1202079"/>
            <a:chOff x="7968608" y="2349864"/>
            <a:chExt cx="6214230" cy="12020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AAFC738-75B7-1BA1-82E8-20D770CA305C}"/>
                </a:ext>
              </a:extLst>
            </p:cNvPr>
            <p:cNvGrpSpPr/>
            <p:nvPr/>
          </p:nvGrpSpPr>
          <p:grpSpPr>
            <a:xfrm>
              <a:off x="7968608" y="2358182"/>
              <a:ext cx="1361511" cy="1193761"/>
              <a:chOff x="4962169" y="2629531"/>
              <a:chExt cx="1361511" cy="1193761"/>
            </a:xfrm>
          </p:grpSpPr>
          <p:sp>
            <p:nvSpPr>
              <p:cNvPr id="17" name="Curved Left Arrow 16">
                <a:extLst>
                  <a:ext uri="{FF2B5EF4-FFF2-40B4-BE49-F238E27FC236}">
                    <a16:creationId xmlns:a16="http://schemas.microsoft.com/office/drawing/2014/main" id="{27070A57-3381-5D49-8D72-7F550D67CA37}"/>
                  </a:ext>
                </a:extLst>
              </p:cNvPr>
              <p:cNvSpPr/>
              <p:nvPr/>
            </p:nvSpPr>
            <p:spPr>
              <a:xfrm rot="3051927">
                <a:off x="5710539" y="3210151"/>
                <a:ext cx="395760" cy="830522"/>
              </a:xfrm>
              <a:prstGeom prst="curvedLeftArrow">
                <a:avLst>
                  <a:gd name="adj1" fmla="val 26035"/>
                  <a:gd name="adj2" fmla="val 83125"/>
                  <a:gd name="adj3" fmla="val 25000"/>
                </a:avLst>
              </a:prstGeom>
              <a:ln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0DD742C-3F5C-AA4E-BF5A-96B9CDE27EAA}"/>
                  </a:ext>
                </a:extLst>
              </p:cNvPr>
              <p:cNvGrpSpPr/>
              <p:nvPr/>
            </p:nvGrpSpPr>
            <p:grpSpPr>
              <a:xfrm>
                <a:off x="4962169" y="2629531"/>
                <a:ext cx="1083871" cy="930925"/>
                <a:chOff x="8222635" y="973566"/>
                <a:chExt cx="1083871" cy="93092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2B341EA-E5A0-6142-9295-373A202DDD02}"/>
                    </a:ext>
                  </a:extLst>
                </p:cNvPr>
                <p:cNvSpPr/>
                <p:nvPr/>
              </p:nvSpPr>
              <p:spPr>
                <a:xfrm>
                  <a:off x="8222635" y="1293561"/>
                  <a:ext cx="584617" cy="61093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3AE3BB0-57FB-3F4B-BA88-9D2BFFA6FE22}"/>
                    </a:ext>
                  </a:extLst>
                </p:cNvPr>
                <p:cNvSpPr/>
                <p:nvPr/>
              </p:nvSpPr>
              <p:spPr>
                <a:xfrm>
                  <a:off x="8721889" y="973566"/>
                  <a:ext cx="584617" cy="61093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75F79D-05DF-4DF5-5144-3094B949C569}"/>
                </a:ext>
              </a:extLst>
            </p:cNvPr>
            <p:cNvSpPr txBox="1"/>
            <p:nvPr/>
          </p:nvSpPr>
          <p:spPr>
            <a:xfrm>
              <a:off x="9467825" y="2349864"/>
              <a:ext cx="47150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Diatomic/Linear molecules can rotate </a:t>
              </a:r>
              <a:r>
                <a:rPr lang="en-US" sz="2400" b="1" dirty="0"/>
                <a:t>in-plane</a:t>
              </a:r>
              <a:r>
                <a:rPr lang="en-US" sz="2400" dirty="0"/>
                <a:t> and </a:t>
              </a:r>
              <a:r>
                <a:rPr lang="en-US" sz="2400" b="1" dirty="0"/>
                <a:t>out-of-plane</a:t>
              </a:r>
              <a:r>
                <a:rPr lang="en-US" sz="2400" dirty="0"/>
                <a:t>,</a:t>
              </a:r>
              <a:r>
                <a:rPr lang="en-US" sz="2400" b="1" dirty="0"/>
                <a:t> </a:t>
              </a:r>
              <a:r>
                <a:rPr lang="en-US" sz="2400" dirty="0"/>
                <a:t>so </a:t>
              </a:r>
              <a:r>
                <a:rPr lang="en-US" sz="2400" b="1" dirty="0"/>
                <a:t>two</a:t>
              </a:r>
              <a:r>
                <a:rPr lang="en-US" sz="2400" dirty="0"/>
                <a:t> rotational degrees of freedom</a:t>
              </a:r>
              <a:endParaRPr 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73ED8-05FE-C247-CC3A-B731C811FF4F}"/>
                  </a:ext>
                </a:extLst>
              </p:cNvPr>
              <p:cNvSpPr txBox="1"/>
              <p:nvPr/>
            </p:nvSpPr>
            <p:spPr>
              <a:xfrm>
                <a:off x="5741141" y="2383295"/>
                <a:ext cx="3444423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73ED8-05FE-C247-CC3A-B731C811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141" y="2383295"/>
                <a:ext cx="3444423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Liquid Molecules Gif">
            <a:hlinkClick r:id="rId5"/>
            <a:extLst>
              <a:ext uri="{FF2B5EF4-FFF2-40B4-BE49-F238E27FC236}">
                <a16:creationId xmlns:a16="http://schemas.microsoft.com/office/drawing/2014/main" id="{4A8B343C-7372-D991-5191-40140462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72" y="4612344"/>
            <a:ext cx="1678297" cy="15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D316D-792A-4544-8DEF-D69AC91FFD90}"/>
              </a:ext>
            </a:extLst>
          </p:cNvPr>
          <p:cNvGrpSpPr/>
          <p:nvPr/>
        </p:nvGrpSpPr>
        <p:grpSpPr>
          <a:xfrm>
            <a:off x="9250057" y="1060959"/>
            <a:ext cx="1653089" cy="2795609"/>
            <a:chOff x="9250057" y="1060959"/>
            <a:chExt cx="1653089" cy="2795609"/>
          </a:xfrm>
        </p:grpSpPr>
        <p:pic>
          <p:nvPicPr>
            <p:cNvPr id="1026" name="Picture 2" descr="Oxygen Stat Gif">
              <a:hlinkClick r:id="rId7"/>
              <a:extLst>
                <a:ext uri="{FF2B5EF4-FFF2-40B4-BE49-F238E27FC236}">
                  <a16:creationId xmlns:a16="http://schemas.microsoft.com/office/drawing/2014/main" id="{BFEA59E8-D7AC-A4D1-56BB-25698CAF1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2" t="6701" r="33781" b="2896"/>
            <a:stretch/>
          </p:blipFill>
          <p:spPr bwMode="auto">
            <a:xfrm>
              <a:off x="9277572" y="1060959"/>
              <a:ext cx="1393603" cy="131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Oxygen Stat Gif">
              <a:hlinkClick r:id="rId7"/>
              <a:extLst>
                <a:ext uri="{FF2B5EF4-FFF2-40B4-BE49-F238E27FC236}">
                  <a16:creationId xmlns:a16="http://schemas.microsoft.com/office/drawing/2014/main" id="{FAA2AF99-C71B-2455-FBEC-D9B16CE72C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2" t="-17635" r="31284" b="2897"/>
            <a:stretch/>
          </p:blipFill>
          <p:spPr bwMode="auto">
            <a:xfrm rot="5400000">
              <a:off x="9332870" y="2286292"/>
              <a:ext cx="1487463" cy="1653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065C1685-0358-A2A1-3B25-33F8E061A38D}"/>
                </a:ext>
              </a:extLst>
            </p:cNvPr>
            <p:cNvSpPr/>
            <p:nvPr/>
          </p:nvSpPr>
          <p:spPr>
            <a:xfrm>
              <a:off x="9250057" y="1060959"/>
              <a:ext cx="1421118" cy="2795609"/>
            </a:xfrm>
            <a:prstGeom prst="frame">
              <a:avLst>
                <a:gd name="adj1" fmla="val 306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17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2408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Why do we think those other modes will get their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𝑹𝑻</m:t>
                    </m:r>
                  </m:oMath>
                </a14:m>
                <a:r>
                  <a:rPr lang="en-US" sz="2400" b="1" dirty="0"/>
                  <a:t> (for each degree of freedom)?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A59CE-56E1-C6F6-17F4-BC62101D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24082"/>
              </a:xfrm>
              <a:prstGeom prst="rect">
                <a:avLst/>
              </a:prstGeom>
              <a:blipFill>
                <a:blip r:embed="rId2"/>
                <a:stretch>
                  <a:fillRect l="-83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572E7F1-79B0-A977-8DB5-5CEF5A19980B}"/>
              </a:ext>
            </a:extLst>
          </p:cNvPr>
          <p:cNvGrpSpPr>
            <a:grpSpLocks noChangeAspect="1"/>
          </p:cNvGrpSpPr>
          <p:nvPr/>
        </p:nvGrpSpPr>
        <p:grpSpPr>
          <a:xfrm>
            <a:off x="82806" y="1474103"/>
            <a:ext cx="5073942" cy="4007678"/>
            <a:chOff x="2327565" y="1135833"/>
            <a:chExt cx="6096000" cy="4814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F88D4-CB57-8CA3-0373-83B87A0E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565" y="1135833"/>
              <a:ext cx="6096000" cy="48149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6B4B20-736C-2498-98FA-7F20A89EC7BA}"/>
                    </a:ext>
                  </a:extLst>
                </p:cNvPr>
                <p:cNvSpPr txBox="1"/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6B4B20-736C-2498-98FA-7F20A89EC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246" y="1623352"/>
                  <a:ext cx="1139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333" r="-28000" b="-40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DAC688-62CF-1B4F-1EF9-77BCE69DADA8}"/>
              </a:ext>
            </a:extLst>
          </p:cNvPr>
          <p:cNvSpPr txBox="1"/>
          <p:nvPr/>
        </p:nvSpPr>
        <p:spPr>
          <a:xfrm>
            <a:off x="4874992" y="1137372"/>
            <a:ext cx="7190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already mentioned the process of transfer of energy from one degree of freedom to another: </a:t>
            </a:r>
            <a:r>
              <a:rPr lang="en-US" sz="2400" b="1" dirty="0"/>
              <a:t>thermalization</a:t>
            </a:r>
            <a:r>
              <a:rPr lang="en-US" sz="2400" dirty="0"/>
              <a:t>. In this case, it’s translational -&gt; rotational thermalization.</a:t>
            </a:r>
            <a:endParaRPr lang="en-US" sz="2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840F-BBD9-C777-D3D3-5F2C7E5EA570}"/>
              </a:ext>
            </a:extLst>
          </p:cNvPr>
          <p:cNvGrpSpPr/>
          <p:nvPr/>
        </p:nvGrpSpPr>
        <p:grpSpPr>
          <a:xfrm>
            <a:off x="6096000" y="2936049"/>
            <a:ext cx="3984167" cy="2821022"/>
            <a:chOff x="6096000" y="3042275"/>
            <a:chExt cx="3984167" cy="282102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2B7044-C5B4-F1D3-64FA-F4A79EEB7B84}"/>
                </a:ext>
              </a:extLst>
            </p:cNvPr>
            <p:cNvSpPr/>
            <p:nvPr/>
          </p:nvSpPr>
          <p:spPr>
            <a:xfrm>
              <a:off x="6096000" y="5009573"/>
              <a:ext cx="488410" cy="4849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4D38A64-90F1-738E-671A-856C06295E55}"/>
                </a:ext>
              </a:extLst>
            </p:cNvPr>
            <p:cNvSpPr/>
            <p:nvPr/>
          </p:nvSpPr>
          <p:spPr>
            <a:xfrm rot="20116696">
              <a:off x="6665298" y="4766508"/>
              <a:ext cx="715885" cy="357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E7D24326-6881-2955-EED5-0EB557D51EE4}"/>
                </a:ext>
              </a:extLst>
            </p:cNvPr>
            <p:cNvSpPr/>
            <p:nvPr/>
          </p:nvSpPr>
          <p:spPr>
            <a:xfrm rot="12584467">
              <a:off x="6625920" y="4164690"/>
              <a:ext cx="715885" cy="357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Oxygen Stat Gif">
              <a:hlinkClick r:id="rId5"/>
              <a:extLst>
                <a:ext uri="{FF2B5EF4-FFF2-40B4-BE49-F238E27FC236}">
                  <a16:creationId xmlns:a16="http://schemas.microsoft.com/office/drawing/2014/main" id="{27795651-3EE6-8571-AFB5-B86A7A1DF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2" t="-17635" r="31284" b="2897"/>
            <a:stretch/>
          </p:blipFill>
          <p:spPr bwMode="auto">
            <a:xfrm>
              <a:off x="7541787" y="3042275"/>
              <a:ext cx="2538380" cy="282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46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C42C3-DD55-551D-F87F-1E2CD203FBBE}"/>
              </a:ext>
            </a:extLst>
          </p:cNvPr>
          <p:cNvGrpSpPr/>
          <p:nvPr/>
        </p:nvGrpSpPr>
        <p:grpSpPr>
          <a:xfrm>
            <a:off x="982461" y="4667937"/>
            <a:ext cx="10253745" cy="2006142"/>
            <a:chOff x="441964" y="4372688"/>
            <a:chExt cx="10253745" cy="2006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B65EDA-8AD0-DB79-1D8F-D7EA07FDBA04}"/>
                </a:ext>
              </a:extLst>
            </p:cNvPr>
            <p:cNvGrpSpPr/>
            <p:nvPr/>
          </p:nvGrpSpPr>
          <p:grpSpPr>
            <a:xfrm>
              <a:off x="441964" y="4372688"/>
              <a:ext cx="5143315" cy="2006142"/>
              <a:chOff x="7755267" y="4421377"/>
              <a:chExt cx="5143315" cy="2006142"/>
            </a:xfrm>
          </p:grpSpPr>
          <p:pic>
            <p:nvPicPr>
              <p:cNvPr id="2050" name="Picture 2" descr="260h [licensed for non-commercial use only] / Vibrational and Rotational Spectroscopy">
                <a:extLst>
                  <a:ext uri="{FF2B5EF4-FFF2-40B4-BE49-F238E27FC236}">
                    <a16:creationId xmlns:a16="http://schemas.microsoft.com/office/drawing/2014/main" id="{F1191DAB-165D-8B40-8779-0838ED668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5267" y="4421377"/>
                <a:ext cx="2395296" cy="2006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168BDA-F80C-B04A-AEA9-9AE3C72A7EE5}"/>
                  </a:ext>
                </a:extLst>
              </p:cNvPr>
              <p:cNvSpPr txBox="1"/>
              <p:nvPr/>
            </p:nvSpPr>
            <p:spPr>
              <a:xfrm>
                <a:off x="10044545" y="4751164"/>
                <a:ext cx="2854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Nonlinear molecules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1255B1-9EEF-FC49-B8A9-DCEADB1CDAA2}"/>
                    </a:ext>
                  </a:extLst>
                </p:cNvPr>
                <p:cNvSpPr txBox="1"/>
                <p:nvPr/>
              </p:nvSpPr>
              <p:spPr>
                <a:xfrm>
                  <a:off x="5741141" y="4687984"/>
                  <a:ext cx="4954568" cy="983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𝑡𝑟𝑎𝑛𝑠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</a:rPr>
                    <a:t> </a:t>
                  </a:r>
                  <a:endParaRPr lang="en-US" sz="2400" b="1" dirty="0"/>
                </a:p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=&gt;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11255B1-9EEF-FC49-B8A9-DCEADB1CD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1141" y="4687984"/>
                  <a:ext cx="4954568" cy="983987"/>
                </a:xfrm>
                <a:prstGeom prst="rect">
                  <a:avLst/>
                </a:prstGeom>
                <a:blipFill>
                  <a:blip r:embed="rId3"/>
                  <a:stretch>
                    <a:fillRect l="-179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Why am I telling you all this? B/C it shows how to build up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73ED8-05FE-C247-CC3A-B731C811FF4F}"/>
                  </a:ext>
                </a:extLst>
              </p:cNvPr>
              <p:cNvSpPr txBox="1"/>
              <p:nvPr/>
            </p:nvSpPr>
            <p:spPr>
              <a:xfrm>
                <a:off x="6276258" y="2610056"/>
                <a:ext cx="5467186" cy="114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400" b="1" dirty="0"/>
              </a:p>
              <a:p>
                <a:r>
                  <a:rPr lang="en-US" sz="2400" b="1" dirty="0">
                    <a:solidFill>
                      <a:schemeClr val="tx1"/>
                    </a:solidFill>
                  </a:rPr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73ED8-05FE-C247-CC3A-B731C811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258" y="2610056"/>
                <a:ext cx="5467186" cy="1147494"/>
              </a:xfrm>
              <a:prstGeom prst="rect">
                <a:avLst/>
              </a:prstGeom>
              <a:blipFill>
                <a:blip r:embed="rId5"/>
                <a:stretch>
                  <a:fillRect l="-1856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01B74A3-A2DA-1BCB-FA6C-B87E24218BB1}"/>
              </a:ext>
            </a:extLst>
          </p:cNvPr>
          <p:cNvGrpSpPr/>
          <p:nvPr/>
        </p:nvGrpSpPr>
        <p:grpSpPr>
          <a:xfrm>
            <a:off x="1313706" y="908436"/>
            <a:ext cx="10429738" cy="1169679"/>
            <a:chOff x="778589" y="1946872"/>
            <a:chExt cx="10429738" cy="1169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F5E832-AC8F-5902-B327-FF1FD0B4B598}"/>
                    </a:ext>
                  </a:extLst>
                </p:cNvPr>
                <p:cNvSpPr txBox="1"/>
                <p:nvPr/>
              </p:nvSpPr>
              <p:spPr>
                <a:xfrm>
                  <a:off x="5741141" y="1946872"/>
                  <a:ext cx="5467186" cy="1169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</a:rPr>
                    <a:t> </a:t>
                  </a:r>
                  <a:endParaRPr lang="en-US" sz="2400" b="1" dirty="0"/>
                </a:p>
                <a:p>
                  <a:r>
                    <a:rPr lang="en-US" sz="2400" b="1" dirty="0">
                      <a:solidFill>
                        <a:schemeClr val="tx1"/>
                      </a:solidFill>
                    </a:rPr>
                    <a:t>=&gt;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F5E832-AC8F-5902-B327-FF1FD0B4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1141" y="1946872"/>
                  <a:ext cx="5467186" cy="1169679"/>
                </a:xfrm>
                <a:prstGeom prst="rect">
                  <a:avLst/>
                </a:prstGeom>
                <a:blipFill>
                  <a:blip r:embed="rId6"/>
                  <a:stretch>
                    <a:fillRect l="-1856"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B82B07-6F0C-16D0-766F-91C50E774E5F}"/>
                </a:ext>
              </a:extLst>
            </p:cNvPr>
            <p:cNvGrpSpPr/>
            <p:nvPr/>
          </p:nvGrpSpPr>
          <p:grpSpPr>
            <a:xfrm>
              <a:off x="778589" y="2234019"/>
              <a:ext cx="3854000" cy="619248"/>
              <a:chOff x="8467862" y="2349864"/>
              <a:chExt cx="3854000" cy="61924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028FD68-C720-CCF9-694D-E5B51E55D6CB}"/>
                  </a:ext>
                </a:extLst>
              </p:cNvPr>
              <p:cNvSpPr/>
              <p:nvPr/>
            </p:nvSpPr>
            <p:spPr>
              <a:xfrm>
                <a:off x="8467862" y="2358182"/>
                <a:ext cx="584617" cy="6109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62E3BC-6B96-1341-9CF2-431D52EAB01A}"/>
                  </a:ext>
                </a:extLst>
              </p:cNvPr>
              <p:cNvSpPr txBox="1"/>
              <p:nvPr/>
            </p:nvSpPr>
            <p:spPr>
              <a:xfrm>
                <a:off x="9467826" y="2349864"/>
                <a:ext cx="2854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Atomic gas</a:t>
                </a:r>
              </a:p>
            </p:txBody>
          </p:sp>
        </p:grpSp>
      </p:grpSp>
      <p:pic>
        <p:nvPicPr>
          <p:cNvPr id="4" name="Picture 4" descr="30+ Molecular Structure N2 Molecule Nitrogen Stock Photos, Pictures &amp;  Royalty-Free Images - iStock">
            <a:extLst>
              <a:ext uri="{FF2B5EF4-FFF2-40B4-BE49-F238E27FC236}">
                <a16:creationId xmlns:a16="http://schemas.microsoft.com/office/drawing/2014/main" id="{2B5A2362-CE34-45E5-AC3F-B14D1219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5" y="2496071"/>
            <a:ext cx="2395296" cy="16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2 Pollution: Health Effects">
            <a:extLst>
              <a:ext uri="{FF2B5EF4-FFF2-40B4-BE49-F238E27FC236}">
                <a16:creationId xmlns:a16="http://schemas.microsoft.com/office/drawing/2014/main" id="{F466667C-28A3-E8A4-E171-0A4C4168A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r="19472"/>
          <a:stretch/>
        </p:blipFill>
        <p:spPr bwMode="auto">
          <a:xfrm>
            <a:off x="3149572" y="3012250"/>
            <a:ext cx="1882166" cy="12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C7AF5-A3B6-D6CA-AC4F-029E69A50173}"/>
              </a:ext>
            </a:extLst>
          </p:cNvPr>
          <p:cNvSpPr txBox="1"/>
          <p:nvPr/>
        </p:nvSpPr>
        <p:spPr>
          <a:xfrm>
            <a:off x="2815348" y="2399115"/>
            <a:ext cx="2854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Diatomic and linear molecules</a:t>
            </a:r>
          </a:p>
        </p:txBody>
      </p:sp>
    </p:spTree>
    <p:extLst>
      <p:ext uri="{BB962C8B-B14F-4D97-AF65-F5344CB8AC3E}">
        <p14:creationId xmlns:p14="http://schemas.microsoft.com/office/powerpoint/2010/main" val="239347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390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can tell whether this molecule can rotate by looking at its (constant)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𝑼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3908"/>
              </a:xfrm>
              <a:prstGeom prst="rect">
                <a:avLst/>
              </a:prstGeom>
              <a:blipFill>
                <a:blip r:embed="rId2"/>
                <a:stretch>
                  <a:fillRect l="-83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AC05C4-8614-91F8-1640-B8C3AACB43D7}"/>
              </a:ext>
            </a:extLst>
          </p:cNvPr>
          <p:cNvGrpSpPr>
            <a:grpSpLocks noChangeAspect="1"/>
          </p:cNvGrpSpPr>
          <p:nvPr/>
        </p:nvGrpSpPr>
        <p:grpSpPr>
          <a:xfrm>
            <a:off x="623455" y="3480433"/>
            <a:ext cx="4063999" cy="3048000"/>
            <a:chOff x="6705601" y="693908"/>
            <a:chExt cx="4641271" cy="348095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2F8B44C-4BA6-91C9-A986-043CE867D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4" t="20808" r="11626" b="13131"/>
            <a:stretch/>
          </p:blipFill>
          <p:spPr bwMode="auto">
            <a:xfrm>
              <a:off x="6705601" y="693908"/>
              <a:ext cx="4641271" cy="34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AA224-103B-7745-A116-D776C6DA6931}"/>
                    </a:ext>
                  </a:extLst>
                </p:cNvPr>
                <p:cNvSpPr txBox="1"/>
                <p:nvPr/>
              </p:nvSpPr>
              <p:spPr>
                <a:xfrm>
                  <a:off x="8156864" y="1304698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AA224-103B-7745-A116-D776C6DA6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6864" y="1304698"/>
                  <a:ext cx="1139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66" r="-34177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DF74B-441B-9439-D368-0BF00C946205}"/>
              </a:ext>
            </a:extLst>
          </p:cNvPr>
          <p:cNvGrpSpPr/>
          <p:nvPr/>
        </p:nvGrpSpPr>
        <p:grpSpPr>
          <a:xfrm>
            <a:off x="370489" y="768014"/>
            <a:ext cx="4063999" cy="2712419"/>
            <a:chOff x="370489" y="768014"/>
            <a:chExt cx="4063999" cy="271241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CE6E721-1C99-CDC0-B49E-E42ED38C1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83" t="23233" r="16632" b="17575"/>
            <a:stretch/>
          </p:blipFill>
          <p:spPr bwMode="auto">
            <a:xfrm>
              <a:off x="370489" y="768014"/>
              <a:ext cx="4063999" cy="271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95583F-2240-1393-15C7-0B64EBFC6928}"/>
                    </a:ext>
                  </a:extLst>
                </p:cNvPr>
                <p:cNvSpPr txBox="1"/>
                <p:nvPr/>
              </p:nvSpPr>
              <p:spPr>
                <a:xfrm>
                  <a:off x="1229591" y="1073865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95583F-2240-1393-15C7-0B64EBFC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591" y="1073865"/>
                  <a:ext cx="1139536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6593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FD4A40-D3E2-71F4-5C70-9DABF2E95E7B}"/>
                  </a:ext>
                </a:extLst>
              </p:cNvPr>
              <p:cNvSpPr txBox="1"/>
              <p:nvPr/>
            </p:nvSpPr>
            <p:spPr>
              <a:xfrm>
                <a:off x="5377691" y="1817504"/>
                <a:ext cx="4920096" cy="4026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closest to?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≈12.5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≈21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FD4A40-D3E2-71F4-5C70-9DABF2E95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91" y="1817504"/>
                <a:ext cx="4920096" cy="4026039"/>
              </a:xfrm>
              <a:prstGeom prst="rect">
                <a:avLst/>
              </a:prstGeom>
              <a:blipFill>
                <a:blip r:embed="rId7"/>
                <a:stretch>
                  <a:fillRect l="-206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11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390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 can tell whether this molecule can rotate by looking at its (constant)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𝑼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5AE442-97A8-D87C-133F-D7483DD2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3908"/>
              </a:xfrm>
              <a:prstGeom prst="rect">
                <a:avLst/>
              </a:prstGeom>
              <a:blipFill>
                <a:blip r:embed="rId2"/>
                <a:stretch>
                  <a:fillRect l="-83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AC05C4-8614-91F8-1640-B8C3AACB43D7}"/>
              </a:ext>
            </a:extLst>
          </p:cNvPr>
          <p:cNvGrpSpPr>
            <a:grpSpLocks noChangeAspect="1"/>
          </p:cNvGrpSpPr>
          <p:nvPr/>
        </p:nvGrpSpPr>
        <p:grpSpPr>
          <a:xfrm>
            <a:off x="623455" y="3480433"/>
            <a:ext cx="4063999" cy="3048000"/>
            <a:chOff x="6705601" y="693908"/>
            <a:chExt cx="4641271" cy="348095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2F8B44C-4BA6-91C9-A986-043CE867D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4" t="20808" r="11626" b="13131"/>
            <a:stretch/>
          </p:blipFill>
          <p:spPr bwMode="auto">
            <a:xfrm>
              <a:off x="6705601" y="693908"/>
              <a:ext cx="4641271" cy="34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AA224-103B-7745-A116-D776C6DA6931}"/>
                    </a:ext>
                  </a:extLst>
                </p:cNvPr>
                <p:cNvSpPr txBox="1"/>
                <p:nvPr/>
              </p:nvSpPr>
              <p:spPr>
                <a:xfrm>
                  <a:off x="8156864" y="1304698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6AA224-103B-7745-A116-D776C6DA6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6864" y="1304698"/>
                  <a:ext cx="113953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66" r="-34177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DF74B-441B-9439-D368-0BF00C946205}"/>
              </a:ext>
            </a:extLst>
          </p:cNvPr>
          <p:cNvGrpSpPr/>
          <p:nvPr/>
        </p:nvGrpSpPr>
        <p:grpSpPr>
          <a:xfrm>
            <a:off x="370489" y="768014"/>
            <a:ext cx="4063999" cy="2712419"/>
            <a:chOff x="370489" y="768014"/>
            <a:chExt cx="4063999" cy="271241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CE6E721-1C99-CDC0-B49E-E42ED38C1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83" t="23233" r="16632" b="17575"/>
            <a:stretch/>
          </p:blipFill>
          <p:spPr bwMode="auto">
            <a:xfrm>
              <a:off x="370489" y="768014"/>
              <a:ext cx="4063999" cy="271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95583F-2240-1393-15C7-0B64EBFC6928}"/>
                    </a:ext>
                  </a:extLst>
                </p:cNvPr>
                <p:cNvSpPr txBox="1"/>
                <p:nvPr/>
              </p:nvSpPr>
              <p:spPr>
                <a:xfrm>
                  <a:off x="1229591" y="1073865"/>
                  <a:ext cx="11395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95583F-2240-1393-15C7-0B64EBFC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591" y="1073865"/>
                  <a:ext cx="1139536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6593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FD4A40-D3E2-71F4-5C70-9DABF2E95E7B}"/>
                  </a:ext>
                </a:extLst>
              </p:cNvPr>
              <p:cNvSpPr txBox="1"/>
              <p:nvPr/>
            </p:nvSpPr>
            <p:spPr>
              <a:xfrm>
                <a:off x="5377691" y="1817504"/>
                <a:ext cx="4920096" cy="476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closest to?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</m:oMath>
                  </m:oMathPara>
                </a14:m>
                <a:endParaRPr lang="en-US" sz="2400" b="1" i="1" dirty="0"/>
              </a:p>
              <a:p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≈21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dirty="0"/>
                  <a:t>=&gt; This must be an </a:t>
                </a:r>
                <a:r>
                  <a:rPr lang="en-US" sz="2400" b="1" dirty="0"/>
                  <a:t>atomic</a:t>
                </a:r>
                <a:r>
                  <a:rPr lang="en-US" sz="2400" dirty="0"/>
                  <a:t> gas, like He, Ne, or Ar.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FD4A40-D3E2-71F4-5C70-9DABF2E95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91" y="1817504"/>
                <a:ext cx="4920096" cy="4764702"/>
              </a:xfrm>
              <a:prstGeom prst="rect">
                <a:avLst/>
              </a:prstGeom>
              <a:blipFill>
                <a:blip r:embed="rId7"/>
                <a:stretch>
                  <a:fillRect l="-2062" t="-798" b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4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624</Words>
  <Application>Microsoft Macintosh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 N</cp:lastModifiedBy>
  <cp:revision>149</cp:revision>
  <dcterms:created xsi:type="dcterms:W3CDTF">2021-09-19T16:02:31Z</dcterms:created>
  <dcterms:modified xsi:type="dcterms:W3CDTF">2024-09-25T15:08:11Z</dcterms:modified>
</cp:coreProperties>
</file>